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059D164-74E5-4BA1-8615-30A7C8E65AA6}" type="datetimeFigureOut">
              <a:rPr lang="fr-FR" smtClean="0"/>
              <a:t>23/03/2020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059D164-74E5-4BA1-8615-30A7C8E65AA6}" type="datetimeFigureOut">
              <a:rPr lang="fr-FR" smtClean="0"/>
              <a:t>23/03/2020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059D164-74E5-4BA1-8615-30A7C8E65AA6}" type="datetimeFigureOut">
              <a:rPr lang="fr-FR" smtClean="0"/>
              <a:t>23/03/2020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059D164-74E5-4BA1-8615-30A7C8E65AA6}" type="datetimeFigureOut">
              <a:rPr lang="fr-FR" smtClean="0"/>
              <a:t>23/03/2020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059D164-74E5-4BA1-8615-30A7C8E65AA6}" type="datetimeFigureOut">
              <a:rPr lang="fr-FR" smtClean="0"/>
              <a:t>23/03/2020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059D164-74E5-4BA1-8615-30A7C8E65AA6}" type="datetimeFigureOut">
              <a:rPr lang="fr-FR" smtClean="0"/>
              <a:t>23/03/2020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E5F52-6B37-47A5-A9DA-9A029722735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D164-74E5-4BA1-8615-30A7C8E65AA6}" type="datetimeFigureOut">
              <a:rPr lang="fr-FR" smtClean="0"/>
              <a:t>23/03/2020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E5F52-6B37-47A5-A9DA-9A029722735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style>
          <a:lnRef idx="1">
            <a:schemeClr val="accent1"/>
          </a:lnRef>
          <a:fillRef idx="2">
            <a:schemeClr val="accent1"/>
          </a:fillRef>
          <a:effectRef idx="1">
            <a:schemeClr val="accent1"/>
          </a:effectRef>
          <a:fontRef idx="minor">
            <a:schemeClr val="dk1"/>
          </a:fontRef>
        </p:style>
        <p:txBody>
          <a:bodyPr>
            <a:normAutofit/>
          </a:bodyPr>
          <a:lstStyle/>
          <a:p>
            <a:pPr rtl="1"/>
            <a:r>
              <a:rPr lang="ar-SA" sz="3200" b="1" spc="300" dirty="0" smtClean="0">
                <a:solidFill>
                  <a:srgbClr val="FF0000"/>
                </a:solidFill>
                <a:effectLst>
                  <a:outerShdw blurRad="38100" dist="38100" dir="2700000" algn="tl">
                    <a:srgbClr val="000000">
                      <a:alpha val="43137"/>
                    </a:srgbClr>
                  </a:outerShdw>
                </a:effectLst>
              </a:rPr>
              <a:t>مصطلحات ومفاهيم التأمين </a:t>
            </a:r>
            <a:endParaRPr lang="fr-FR" sz="3200" b="1" spc="3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268760"/>
            <a:ext cx="8229600" cy="4857403"/>
          </a:xfrm>
        </p:spPr>
        <p:txBody>
          <a:bodyPr>
            <a:normAutofit fontScale="92500" lnSpcReduction="10000"/>
          </a:bodyPr>
          <a:lstStyle/>
          <a:p>
            <a:pPr algn="r" rtl="1">
              <a:buNone/>
            </a:pPr>
            <a:r>
              <a:rPr lang="ar-SA" sz="2400" b="1" dirty="0">
                <a:solidFill>
                  <a:srgbClr val="FF0000"/>
                </a:solidFill>
              </a:rPr>
              <a:t>أجل استحقاق القسط</a:t>
            </a:r>
            <a:r>
              <a:rPr lang="ar-SA" sz="2400" dirty="0"/>
              <a:t>: تاريخ يصير فيه أداء القسط مستحقا.</a:t>
            </a:r>
            <a:endParaRPr lang="fr-FR" sz="2400" b="1" dirty="0"/>
          </a:p>
          <a:p>
            <a:pPr algn="r" rtl="1">
              <a:buNone/>
            </a:pPr>
            <a:r>
              <a:rPr lang="ar-SA" sz="2400" b="1" dirty="0">
                <a:solidFill>
                  <a:srgbClr val="FF0000"/>
                </a:solidFill>
              </a:rPr>
              <a:t>أجل العقد</a:t>
            </a:r>
            <a:r>
              <a:rPr lang="ar-SA" sz="2400" dirty="0">
                <a:solidFill>
                  <a:srgbClr val="FF0000"/>
                </a:solidFill>
              </a:rPr>
              <a:t>: </a:t>
            </a:r>
            <a:r>
              <a:rPr lang="ar-SA" sz="2400" dirty="0"/>
              <a:t>تاريخ انتهاء صلاحية عقد التأمين</a:t>
            </a:r>
            <a:r>
              <a:rPr lang="ar-SA" sz="2400" dirty="0" smtClean="0"/>
              <a:t>.</a:t>
            </a:r>
          </a:p>
          <a:p>
            <a:pPr algn="r" rtl="1">
              <a:buNone/>
            </a:pPr>
            <a:r>
              <a:rPr lang="ar-SA" sz="2400" b="1" dirty="0">
                <a:solidFill>
                  <a:srgbClr val="FF0000"/>
                </a:solidFill>
              </a:rPr>
              <a:t>إخطار بالفسخ</a:t>
            </a:r>
            <a:r>
              <a:rPr lang="ar-SA" sz="2400" dirty="0">
                <a:solidFill>
                  <a:srgbClr val="FF0000"/>
                </a:solidFill>
              </a:rPr>
              <a:t>: </a:t>
            </a:r>
            <a:r>
              <a:rPr lang="ar-SA" sz="2400" dirty="0"/>
              <a:t>أجل تعاقدي أو قانوني يجب </a:t>
            </a:r>
            <a:r>
              <a:rPr lang="ar-SA" sz="2400" dirty="0" err="1"/>
              <a:t>التقيد</a:t>
            </a:r>
            <a:r>
              <a:rPr lang="ar-SA" sz="2400" dirty="0"/>
              <a:t> </a:t>
            </a:r>
            <a:r>
              <a:rPr lang="ar-SA" sz="2400" dirty="0" err="1"/>
              <a:t>به</a:t>
            </a:r>
            <a:r>
              <a:rPr lang="ar-SA" sz="2400" dirty="0"/>
              <a:t> من الطرف الذي يرغب في فسخ عقد التأمين.</a:t>
            </a:r>
            <a:endParaRPr lang="fr-FR" sz="2400" b="1" dirty="0"/>
          </a:p>
          <a:p>
            <a:pPr algn="r" rtl="1">
              <a:buNone/>
            </a:pPr>
            <a:r>
              <a:rPr lang="ar-SA" sz="2400" b="1" dirty="0">
                <a:solidFill>
                  <a:srgbClr val="FF0000"/>
                </a:solidFill>
              </a:rPr>
              <a:t>اشتراك التأمين</a:t>
            </a:r>
            <a:r>
              <a:rPr lang="ar-SA" sz="2400" dirty="0"/>
              <a:t>: مبلغ يوازي القسط، مستحق على المؤمن له مقابل عقد تأمين مكتتب لدى شركات </a:t>
            </a:r>
            <a:r>
              <a:rPr lang="ar-SA" sz="2400" dirty="0" err="1"/>
              <a:t>تعاضدية</a:t>
            </a:r>
            <a:r>
              <a:rPr lang="ar-SA" sz="2400" dirty="0"/>
              <a:t> للتأمين.</a:t>
            </a:r>
            <a:endParaRPr lang="fr-FR" sz="2400" b="1" dirty="0"/>
          </a:p>
          <a:p>
            <a:pPr algn="r" rtl="1">
              <a:buNone/>
            </a:pPr>
            <a:r>
              <a:rPr lang="ar-SA" sz="2400" b="1" dirty="0">
                <a:solidFill>
                  <a:srgbClr val="FF0000"/>
                </a:solidFill>
              </a:rPr>
              <a:t>اقتراح التأمين</a:t>
            </a:r>
            <a:r>
              <a:rPr lang="ar-SA" sz="2400" dirty="0"/>
              <a:t>: محرر يسلمه المؤمن أو من يمثله إلى مؤمن له محتمل والذي يجب على هذا الأخير أن يدرج فيه المعلومات اللازمة لتمكين المؤمن من تقييم الخطر المراد تغطيته ومن تحديد شروط تلك التغطية.</a:t>
            </a:r>
            <a:endParaRPr lang="fr-FR" sz="2400" b="1" dirty="0"/>
          </a:p>
          <a:p>
            <a:pPr algn="r" rtl="1">
              <a:buNone/>
            </a:pPr>
            <a:r>
              <a:rPr lang="ar-SA" sz="2400" b="1" dirty="0" err="1">
                <a:solidFill>
                  <a:srgbClr val="FF0000"/>
                </a:solidFill>
              </a:rPr>
              <a:t>التزام</a:t>
            </a:r>
            <a:r>
              <a:rPr lang="ar-SA" sz="2400" dirty="0" err="1">
                <a:solidFill>
                  <a:srgbClr val="FF0000"/>
                </a:solidFill>
              </a:rPr>
              <a:t> </a:t>
            </a:r>
            <a:r>
              <a:rPr lang="ar-SA" sz="2400" dirty="0">
                <a:solidFill>
                  <a:srgbClr val="FF0000"/>
                </a:solidFill>
              </a:rPr>
              <a:t>:</a:t>
            </a:r>
            <a:r>
              <a:rPr lang="ar-SA" sz="2400" dirty="0"/>
              <a:t> مبلغ الضمان الذي يلتزم </a:t>
            </a:r>
            <a:r>
              <a:rPr lang="ar-SA" sz="2400" dirty="0" err="1"/>
              <a:t>به</a:t>
            </a:r>
            <a:r>
              <a:rPr lang="ar-SA" sz="2400" dirty="0"/>
              <a:t> المؤمن بموجب عقد التأمين.</a:t>
            </a:r>
            <a:endParaRPr lang="fr-FR" sz="2400" b="1" dirty="0"/>
          </a:p>
          <a:p>
            <a:pPr algn="r" rtl="1">
              <a:buNone/>
            </a:pPr>
            <a:r>
              <a:rPr lang="ar-SA" sz="2400" b="1" dirty="0">
                <a:solidFill>
                  <a:srgbClr val="FF0000"/>
                </a:solidFill>
              </a:rPr>
              <a:t>بوليصة </a:t>
            </a:r>
            <a:r>
              <a:rPr lang="ar-SA" sz="2400" b="1" dirty="0" err="1">
                <a:solidFill>
                  <a:srgbClr val="FF0000"/>
                </a:solidFill>
              </a:rPr>
              <a:t>التأمين</a:t>
            </a:r>
            <a:r>
              <a:rPr lang="ar-SA" sz="2400" dirty="0" err="1"/>
              <a:t> </a:t>
            </a:r>
            <a:r>
              <a:rPr lang="ar-SA" sz="2400" dirty="0"/>
              <a:t>: وثيقة تجسد عقد التأمين وتبين الشروط العامة والخاصة.</a:t>
            </a:r>
            <a:endParaRPr lang="fr-FR" sz="2400" b="1" dirty="0"/>
          </a:p>
          <a:p>
            <a:pPr algn="r" rtl="1">
              <a:buNone/>
            </a:pPr>
            <a:r>
              <a:rPr lang="ar-SA" sz="2400" b="1" dirty="0">
                <a:solidFill>
                  <a:srgbClr val="FF0000"/>
                </a:solidFill>
              </a:rPr>
              <a:t>تأمينات الأشخاص</a:t>
            </a:r>
            <a:r>
              <a:rPr lang="ar-SA" sz="2400" dirty="0"/>
              <a:t>: تأمينات تضمن تغطية الأخطار المتوقف حدوثها على بقاء المؤمن له على قيد الحياة أو وفاته وكذا </a:t>
            </a:r>
            <a:r>
              <a:rPr lang="ar-SA" sz="2400" dirty="0" err="1"/>
              <a:t>الرسملة</a:t>
            </a:r>
            <a:r>
              <a:rPr lang="ar-SA" sz="2400" dirty="0"/>
              <a:t> والأمومة والتأمينات ضد المرض والعجز </a:t>
            </a:r>
            <a:r>
              <a:rPr lang="ar-SA" sz="2400" dirty="0" err="1"/>
              <a:t>والزمانة.</a:t>
            </a:r>
            <a:endParaRPr lang="fr-FR" sz="2400" b="1" dirty="0"/>
          </a:p>
          <a:p>
            <a:pPr algn="r" rtl="1">
              <a:buNone/>
            </a:pPr>
            <a:endParaRPr lang="fr-FR" sz="2400" dirty="0"/>
          </a:p>
        </p:txBody>
      </p:sp>
      <p:pic>
        <p:nvPicPr>
          <p:cNvPr id="5" name="~PP1033.WAV">
            <a:hlinkClick r:id="" action="ppaction://media"/>
          </p:cNvPr>
          <p:cNvPicPr>
            <a:picLocks noRot="1" noChangeAspect="1"/>
          </p:cNvPicPr>
          <p:nvPr>
            <a:wavAudioFile r:embed="rId1" name="~PP1033.WAV"/>
          </p:nvPr>
        </p:nvPicPr>
        <p:blipFill>
          <a:blip r:embed="rId3" cstate="print"/>
          <a:stretch>
            <a:fillRect/>
          </a:stretch>
        </p:blipFill>
        <p:spPr>
          <a:xfrm>
            <a:off x="8632825" y="6346825"/>
            <a:ext cx="304800" cy="304800"/>
          </a:xfrm>
          <a:prstGeom prst="rect">
            <a:avLst/>
          </a:prstGeom>
        </p:spPr>
      </p:pic>
    </p:spTree>
  </p:cSld>
  <p:clrMapOvr>
    <a:masterClrMapping/>
  </p:clrMapOvr>
  <p:transition advTm="5290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r"/>
            <a:r>
              <a:rPr lang="ar-SA" sz="3200" b="1" spc="300" dirty="0" smtClean="0">
                <a:solidFill>
                  <a:srgbClr val="FF0000"/>
                </a:solidFill>
                <a:effectLst>
                  <a:outerShdw blurRad="38100" dist="38100" dir="2700000" algn="tl">
                    <a:srgbClr val="000000">
                      <a:alpha val="43137"/>
                    </a:srgbClr>
                  </a:outerShdw>
                </a:effectLst>
              </a:rPr>
              <a:t>تابع </a:t>
            </a:r>
            <a:endParaRPr lang="fr-FR" sz="3200" b="1" spc="3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196752"/>
            <a:ext cx="8229600" cy="5184576"/>
          </a:xfrm>
        </p:spPr>
        <p:txBody>
          <a:bodyPr>
            <a:normAutofit fontScale="92500"/>
          </a:bodyPr>
          <a:lstStyle/>
          <a:p>
            <a:pPr algn="r" rtl="1">
              <a:buNone/>
            </a:pPr>
            <a:r>
              <a:rPr lang="ar-SA" sz="2400" b="1" dirty="0">
                <a:solidFill>
                  <a:srgbClr val="FF0000"/>
                </a:solidFill>
              </a:rPr>
              <a:t>التأمين التكافلي</a:t>
            </a:r>
            <a:r>
              <a:rPr lang="ar-SA" sz="2400" dirty="0"/>
              <a:t>: عملية تأمين تتم وفق الآراء بالمطابقة الصادرة عن المجلس العلمي </a:t>
            </a:r>
            <a:r>
              <a:rPr lang="ar-SA" sz="2400" dirty="0" smtClean="0"/>
              <a:t>الأعلى</a:t>
            </a:r>
          </a:p>
          <a:p>
            <a:pPr algn="just" rtl="1">
              <a:buNone/>
            </a:pPr>
            <a:r>
              <a:rPr lang="ar-SA" sz="2400" b="1" dirty="0">
                <a:solidFill>
                  <a:srgbClr val="FF0000"/>
                </a:solidFill>
              </a:rPr>
              <a:t>تعويض التأمين</a:t>
            </a:r>
            <a:r>
              <a:rPr lang="ar-SA" sz="2400" dirty="0"/>
              <a:t>: مبلغ يدفعه المؤمن، وفقا لمقتضيات العقد، كتعويض عن الضرر اللاحق بالمؤمن له أو بالضحية.</a:t>
            </a:r>
            <a:endParaRPr lang="fr-FR" sz="2400" b="1" dirty="0"/>
          </a:p>
          <a:p>
            <a:pPr algn="just" rtl="1">
              <a:buNone/>
            </a:pPr>
            <a:r>
              <a:rPr lang="ar-SA" sz="2400" b="1" dirty="0">
                <a:solidFill>
                  <a:srgbClr val="FF0000"/>
                </a:solidFill>
              </a:rPr>
              <a:t>حادث</a:t>
            </a:r>
            <a:r>
              <a:rPr lang="ar-SA" sz="2400" dirty="0">
                <a:solidFill>
                  <a:srgbClr val="FF0000"/>
                </a:solidFill>
              </a:rPr>
              <a:t>:</a:t>
            </a:r>
            <a:r>
              <a:rPr lang="ar-SA" sz="2400" dirty="0"/>
              <a:t> تحقق الواقعة المنصوص عليها في عقد التأمين.</a:t>
            </a:r>
            <a:endParaRPr lang="fr-FR" sz="2400" b="1" dirty="0"/>
          </a:p>
          <a:p>
            <a:pPr algn="just" rtl="1">
              <a:buNone/>
            </a:pPr>
            <a:r>
              <a:rPr lang="ar-SA" sz="2400" b="1" dirty="0">
                <a:solidFill>
                  <a:srgbClr val="FF0000"/>
                </a:solidFill>
              </a:rPr>
              <a:t>حلول قانوني</a:t>
            </a:r>
            <a:r>
              <a:rPr lang="ar-SA" sz="2400" dirty="0">
                <a:solidFill>
                  <a:srgbClr val="FF0000"/>
                </a:solidFill>
              </a:rPr>
              <a:t>:</a:t>
            </a:r>
            <a:r>
              <a:rPr lang="ar-SA" sz="2400" dirty="0"/>
              <a:t> إحلال المؤمن محل المؤمن له في الحقوق والدعاوى مقابل تسديده مبلغ التعويض إلى المؤمن له.</a:t>
            </a:r>
            <a:endParaRPr lang="fr-FR" sz="2400" b="1" dirty="0"/>
          </a:p>
          <a:p>
            <a:pPr algn="r" rtl="1">
              <a:buNone/>
            </a:pPr>
            <a:r>
              <a:rPr lang="ar-SA" sz="2400" b="1" dirty="0">
                <a:solidFill>
                  <a:srgbClr val="FF0000"/>
                </a:solidFill>
              </a:rPr>
              <a:t>سقوط الحق</a:t>
            </a:r>
            <a:r>
              <a:rPr lang="ar-SA" sz="2400" dirty="0"/>
              <a:t>: حالة لا تعدم عقد التأمين ولا يزول إلا حق التعويض بالنسبة لحادث معين على إثر إخلال المؤمن له بأحد التزاماته.</a:t>
            </a:r>
            <a:endParaRPr lang="fr-FR" sz="2400" b="1" dirty="0"/>
          </a:p>
          <a:p>
            <a:pPr algn="r" rtl="1">
              <a:buNone/>
            </a:pPr>
            <a:r>
              <a:rPr lang="ar-SA" sz="2400" b="1" dirty="0" smtClean="0">
                <a:solidFill>
                  <a:srgbClr val="FF0000"/>
                </a:solidFill>
              </a:rPr>
              <a:t>سقوط </a:t>
            </a:r>
            <a:r>
              <a:rPr lang="ar-SA" sz="2400" b="1" dirty="0">
                <a:solidFill>
                  <a:srgbClr val="FF0000"/>
                </a:solidFill>
              </a:rPr>
              <a:t>الحق لفوات الأجل</a:t>
            </a:r>
            <a:r>
              <a:rPr lang="ar-SA" sz="2400" dirty="0"/>
              <a:t>: فقدان حق ممارسة جميع الطعون والدعاوى</a:t>
            </a:r>
            <a:r>
              <a:rPr lang="ar-SA" sz="2400" dirty="0" smtClean="0"/>
              <a:t>.</a:t>
            </a:r>
          </a:p>
          <a:p>
            <a:pPr algn="just" rtl="1">
              <a:buNone/>
            </a:pPr>
            <a:r>
              <a:rPr lang="ar-SA" sz="2400" b="1" dirty="0">
                <a:solidFill>
                  <a:srgbClr val="FF0000"/>
                </a:solidFill>
              </a:rPr>
              <a:t>شروط التأمين</a:t>
            </a:r>
            <a:r>
              <a:rPr lang="ar-SA" sz="2400" dirty="0">
                <a:solidFill>
                  <a:srgbClr val="FF0000"/>
                </a:solidFill>
              </a:rPr>
              <a:t>: </a:t>
            </a:r>
            <a:r>
              <a:rPr lang="ar-SA" sz="2400" dirty="0"/>
              <a:t>مجموع الشروط المكونة للاتفاق الحاصل بين المكتتب والمؤمن.</a:t>
            </a:r>
            <a:endParaRPr lang="fr-FR" sz="2400" b="1" dirty="0"/>
          </a:p>
          <a:p>
            <a:pPr algn="just" rtl="1">
              <a:buNone/>
            </a:pPr>
            <a:r>
              <a:rPr lang="ar-SA" sz="2400" b="1" dirty="0">
                <a:solidFill>
                  <a:srgbClr val="FF0000"/>
                </a:solidFill>
              </a:rPr>
              <a:t>شهادة التأمين</a:t>
            </a:r>
            <a:r>
              <a:rPr lang="ar-SA" sz="2400" dirty="0"/>
              <a:t>: وثيقة يسلمها المؤمن تثبت وجود التأمين.</a:t>
            </a:r>
            <a:endParaRPr lang="fr-FR" sz="2400" b="1" dirty="0"/>
          </a:p>
          <a:p>
            <a:pPr algn="just" rtl="1">
              <a:buNone/>
            </a:pPr>
            <a:r>
              <a:rPr lang="ar-SA" sz="2400" b="1" dirty="0">
                <a:solidFill>
                  <a:srgbClr val="FF0000"/>
                </a:solidFill>
              </a:rPr>
              <a:t>عقد التأمين</a:t>
            </a:r>
            <a:r>
              <a:rPr lang="ar-SA" sz="2400" dirty="0">
                <a:solidFill>
                  <a:srgbClr val="FF0000"/>
                </a:solidFill>
              </a:rPr>
              <a:t>: </a:t>
            </a:r>
            <a:r>
              <a:rPr lang="ar-SA" sz="2400" dirty="0"/>
              <a:t>اتفاق بين المؤمن والمكتتب من أجل تغطية خطر </a:t>
            </a:r>
            <a:r>
              <a:rPr lang="ar-SA" sz="2400" dirty="0" err="1" smtClean="0"/>
              <a:t>ما.</a:t>
            </a:r>
            <a:r>
              <a:rPr lang="ar-SA" sz="2400" dirty="0" smtClean="0"/>
              <a:t> ويحدد </a:t>
            </a:r>
            <a:r>
              <a:rPr lang="ar-SA" sz="2400" dirty="0"/>
              <a:t>هذا الاتفاق التزاماتهما المتبادلة.</a:t>
            </a:r>
            <a:endParaRPr lang="fr-FR" sz="2400" b="1" dirty="0"/>
          </a:p>
          <a:p>
            <a:pPr algn="r" rtl="1">
              <a:buNone/>
            </a:pPr>
            <a:endParaRPr lang="fr-FR" sz="2400" dirty="0"/>
          </a:p>
        </p:txBody>
      </p:sp>
      <p:pic>
        <p:nvPicPr>
          <p:cNvPr id="4" name="~PP485.WAV">
            <a:hlinkClick r:id="" action="ppaction://media"/>
          </p:cNvPr>
          <p:cNvPicPr>
            <a:picLocks noRot="1" noChangeAspect="1"/>
          </p:cNvPicPr>
          <p:nvPr>
            <a:wavAudioFile r:embed="rId1" name="~PP485.WAV"/>
          </p:nvPr>
        </p:nvPicPr>
        <p:blipFill>
          <a:blip r:embed="rId3" cstate="print"/>
          <a:stretch>
            <a:fillRect/>
          </a:stretch>
        </p:blipFill>
        <p:spPr>
          <a:xfrm>
            <a:off x="8632825" y="6346825"/>
            <a:ext cx="304800" cy="304800"/>
          </a:xfrm>
          <a:prstGeom prst="rect">
            <a:avLst/>
          </a:prstGeom>
        </p:spPr>
      </p:pic>
    </p:spTree>
  </p:cSld>
  <p:clrMapOvr>
    <a:masterClrMapping/>
  </p:clrMapOvr>
  <p:transition advTm="744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800" b="1" spc="300" dirty="0" smtClean="0">
                <a:solidFill>
                  <a:srgbClr val="FF0000"/>
                </a:solidFill>
                <a:effectLst>
                  <a:outerShdw blurRad="38100" dist="38100" dir="2700000" algn="tl">
                    <a:srgbClr val="000000">
                      <a:alpha val="43137"/>
                    </a:srgbClr>
                  </a:outerShdw>
                </a:effectLst>
              </a:rPr>
              <a:t>تابع </a:t>
            </a:r>
            <a:endParaRPr lang="fr-FR" sz="2800" b="1" spc="3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980728"/>
            <a:ext cx="8229600" cy="5145435"/>
          </a:xfrm>
        </p:spPr>
        <p:txBody>
          <a:bodyPr>
            <a:normAutofit fontScale="92500" lnSpcReduction="10000"/>
          </a:bodyPr>
          <a:lstStyle/>
          <a:p>
            <a:pPr algn="just" rtl="1">
              <a:buNone/>
            </a:pPr>
            <a:r>
              <a:rPr lang="ar-SA" sz="2400" b="1" dirty="0" smtClean="0">
                <a:solidFill>
                  <a:srgbClr val="FF0000"/>
                </a:solidFill>
              </a:rPr>
              <a:t>عقد التأمين على الحياة</a:t>
            </a:r>
            <a:r>
              <a:rPr lang="ar-SA" sz="2400" dirty="0" smtClean="0"/>
              <a:t>: عقد يضمن المؤمن بمقتضاه تعويضات يتوقف تسديدها على بقاء المؤمن له على قيد الحياة أو وفاته وذلك مقابل دفعات مالية تسدد مرة واحدة أو بصفة دورية.</a:t>
            </a:r>
            <a:endParaRPr lang="fr-FR" sz="2400" b="1" dirty="0" smtClean="0"/>
          </a:p>
          <a:p>
            <a:pPr algn="r" rtl="1">
              <a:buNone/>
            </a:pPr>
            <a:r>
              <a:rPr lang="ar-SA" sz="2400" b="1" dirty="0" smtClean="0">
                <a:solidFill>
                  <a:srgbClr val="FF0000"/>
                </a:solidFill>
              </a:rPr>
              <a:t>قسط</a:t>
            </a:r>
            <a:r>
              <a:rPr lang="ar-SA" sz="2400" dirty="0" smtClean="0">
                <a:solidFill>
                  <a:srgbClr val="FF0000"/>
                </a:solidFill>
              </a:rPr>
              <a:t>: </a:t>
            </a:r>
            <a:r>
              <a:rPr lang="ar-SA" sz="2400" dirty="0" smtClean="0"/>
              <a:t>مبلغ مستحق على مكتتب عقد التأمين مقابل ضمانات يمنحها </a:t>
            </a:r>
            <a:r>
              <a:rPr lang="ar-SA" sz="2400" dirty="0" err="1" smtClean="0"/>
              <a:t>المؤمن.</a:t>
            </a:r>
            <a:r>
              <a:rPr lang="ar-SA" sz="2400" dirty="0" smtClean="0"/>
              <a:t> ويراد بالقسط، فيما يخص التأمين التكافلي، اشتراك المشترك.</a:t>
            </a:r>
            <a:endParaRPr lang="fr-FR" sz="2400" b="1" dirty="0" smtClean="0"/>
          </a:p>
          <a:p>
            <a:pPr algn="just" rtl="1">
              <a:buNone/>
            </a:pPr>
            <a:r>
              <a:rPr lang="ar-SA" sz="2400" b="1" dirty="0" smtClean="0">
                <a:solidFill>
                  <a:srgbClr val="FF0000"/>
                </a:solidFill>
              </a:rPr>
              <a:t>مستفيد</a:t>
            </a:r>
            <a:r>
              <a:rPr lang="ar-SA" sz="2400" dirty="0">
                <a:solidFill>
                  <a:srgbClr val="FF0000"/>
                </a:solidFill>
              </a:rPr>
              <a:t>: </a:t>
            </a:r>
            <a:r>
              <a:rPr lang="ar-SA" sz="2400" dirty="0"/>
              <a:t>شخص طبيعي أو معنوي يعينه مكتتب التأمين والذي يحصل على رأس المال أو الإيراد المستحق من المؤمن.</a:t>
            </a:r>
            <a:endParaRPr lang="fr-FR" sz="2400" b="1" dirty="0"/>
          </a:p>
          <a:p>
            <a:pPr algn="just" rtl="1">
              <a:buNone/>
            </a:pPr>
            <a:r>
              <a:rPr lang="ar-SA" sz="2400" b="1" dirty="0">
                <a:solidFill>
                  <a:srgbClr val="FF0000"/>
                </a:solidFill>
              </a:rPr>
              <a:t>مكتتب أو متعاقد</a:t>
            </a:r>
            <a:r>
              <a:rPr lang="ar-SA" sz="2400" dirty="0"/>
              <a:t>: شخص معنوي أو طبيعي يبرم عقد تأمين لحسابه أو لحساب الغير ويلتزم بموجبه تجاه المؤمن بتسديد قسط </a:t>
            </a:r>
            <a:r>
              <a:rPr lang="ar-SA" sz="2400" dirty="0" err="1"/>
              <a:t>التأمين.</a:t>
            </a:r>
            <a:r>
              <a:rPr lang="ar-SA" sz="2400" dirty="0"/>
              <a:t> ويراد بالمكتتب أو المتعاقد، فيما يخص عقد التأمين التكافلي، المشترك.</a:t>
            </a:r>
            <a:endParaRPr lang="fr-FR" sz="2400" b="1" dirty="0"/>
          </a:p>
          <a:p>
            <a:pPr algn="just" rtl="1">
              <a:buNone/>
            </a:pPr>
            <a:r>
              <a:rPr lang="ar-SA" sz="2400" b="1" dirty="0">
                <a:solidFill>
                  <a:srgbClr val="FF0000"/>
                </a:solidFill>
              </a:rPr>
              <a:t>مؤمن</a:t>
            </a:r>
            <a:r>
              <a:rPr lang="ar-SA" sz="2400" dirty="0">
                <a:solidFill>
                  <a:srgbClr val="FF0000"/>
                </a:solidFill>
              </a:rPr>
              <a:t>: </a:t>
            </a:r>
            <a:r>
              <a:rPr lang="ar-SA" sz="2400" dirty="0"/>
              <a:t>مقاولة معتمدة للقيام بعمليات التأمين.</a:t>
            </a:r>
            <a:endParaRPr lang="fr-FR" sz="2400" b="1" dirty="0"/>
          </a:p>
          <a:p>
            <a:pPr algn="just" rtl="1">
              <a:buNone/>
            </a:pPr>
            <a:r>
              <a:rPr lang="ar-SA" sz="2400" b="1" dirty="0">
                <a:solidFill>
                  <a:srgbClr val="FF0000"/>
                </a:solidFill>
              </a:rPr>
              <a:t>مؤمن له</a:t>
            </a:r>
            <a:r>
              <a:rPr lang="ar-SA" sz="2400" dirty="0">
                <a:solidFill>
                  <a:srgbClr val="FF0000"/>
                </a:solidFill>
              </a:rPr>
              <a:t>: </a:t>
            </a:r>
            <a:r>
              <a:rPr lang="ar-SA" sz="2400" dirty="0"/>
              <a:t>شخص طبيعي أو معنوي يرتكز التأمين عليه أو على مصالحه.</a:t>
            </a:r>
            <a:endParaRPr lang="fr-FR" sz="2400" b="1" dirty="0"/>
          </a:p>
          <a:p>
            <a:pPr algn="just" rtl="1">
              <a:buNone/>
            </a:pPr>
            <a:r>
              <a:rPr lang="ar-SA" sz="2400" b="1" dirty="0">
                <a:solidFill>
                  <a:srgbClr val="FF0000"/>
                </a:solidFill>
              </a:rPr>
              <a:t>واقعة</a:t>
            </a:r>
            <a:r>
              <a:rPr lang="ar-SA" sz="2400" dirty="0">
                <a:solidFill>
                  <a:srgbClr val="FF0000"/>
                </a:solidFill>
              </a:rPr>
              <a:t>: </a:t>
            </a:r>
            <a:r>
              <a:rPr lang="ar-SA" sz="2400" dirty="0"/>
              <a:t>كل ظرف يمكن أن يؤدي أو أدى إلى وقوع حادث.</a:t>
            </a:r>
            <a:endParaRPr lang="fr-FR" sz="2400" b="1" dirty="0"/>
          </a:p>
          <a:p>
            <a:pPr algn="just" rtl="1">
              <a:buNone/>
            </a:pPr>
            <a:r>
              <a:rPr lang="ar-SA" sz="2400" b="1" dirty="0">
                <a:solidFill>
                  <a:srgbClr val="FF0000"/>
                </a:solidFill>
              </a:rPr>
              <a:t>واقعة </a:t>
            </a:r>
            <a:r>
              <a:rPr lang="ar-SA" sz="2400" b="1" dirty="0" err="1">
                <a:solidFill>
                  <a:srgbClr val="FF0000"/>
                </a:solidFill>
              </a:rPr>
              <a:t>كارثية</a:t>
            </a:r>
            <a:r>
              <a:rPr lang="ar-SA" sz="2400" dirty="0"/>
              <a:t>: واقعة </a:t>
            </a:r>
            <a:r>
              <a:rPr lang="ar-SA" sz="2400" dirty="0" err="1"/>
              <a:t>كارثية</a:t>
            </a:r>
            <a:r>
              <a:rPr lang="ar-SA" sz="2400" dirty="0"/>
              <a:t> كما تم تعريفها بموجب المادة الثالثة من القانون رقم 110.14 القاضي بإحداث نظام لتغطية عواقب الوقائع </a:t>
            </a:r>
            <a:r>
              <a:rPr lang="ar-SA" sz="2400" dirty="0" err="1"/>
              <a:t>الكارثية.</a:t>
            </a:r>
            <a:endParaRPr lang="fr-FR" sz="2400" b="1" dirty="0"/>
          </a:p>
          <a:p>
            <a:pPr algn="just" rtl="1">
              <a:buNone/>
            </a:pPr>
            <a:endParaRPr lang="fr-FR" sz="2400" dirty="0"/>
          </a:p>
        </p:txBody>
      </p:sp>
      <p:pic>
        <p:nvPicPr>
          <p:cNvPr id="4" name="~PP2036.WAV">
            <a:hlinkClick r:id="" action="ppaction://media"/>
          </p:cNvPr>
          <p:cNvPicPr>
            <a:picLocks noRot="1" noChangeAspect="1"/>
          </p:cNvPicPr>
          <p:nvPr>
            <a:wavAudioFile r:embed="rId1" name="~PP2036.WAV"/>
          </p:nvPr>
        </p:nvPicPr>
        <p:blipFill>
          <a:blip r:embed="rId3" cstate="print"/>
          <a:stretch>
            <a:fillRect/>
          </a:stretch>
        </p:blipFill>
        <p:spPr>
          <a:xfrm>
            <a:off x="8632825" y="6346825"/>
            <a:ext cx="304800" cy="304800"/>
          </a:xfrm>
          <a:prstGeom prst="rect">
            <a:avLst/>
          </a:prstGeom>
        </p:spPr>
      </p:pic>
    </p:spTree>
  </p:cSld>
  <p:clrMapOvr>
    <a:masterClrMapping/>
  </p:clrMapOvr>
  <p:transition advTm="552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123</Words>
  <Application>Microsoft Office PowerPoint</Application>
  <PresentationFormat>Affichage à l'écran (4:3)</PresentationFormat>
  <Paragraphs>28</Paragraphs>
  <Slides>4</Slides>
  <Notes>0</Notes>
  <HiddenSlides>0</HiddenSlides>
  <MMClips>3</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Diapositive 1</vt:lpstr>
      <vt:lpstr>مصطلحات ومفاهيم التأمين </vt:lpstr>
      <vt:lpstr>تابع </vt:lpstr>
      <vt:lpstr>تابع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khadija</dc:creator>
  <cp:lastModifiedBy>khadija</cp:lastModifiedBy>
  <cp:revision>1</cp:revision>
  <dcterms:created xsi:type="dcterms:W3CDTF">2020-03-23T14:45:25Z</dcterms:created>
  <dcterms:modified xsi:type="dcterms:W3CDTF">2020-03-23T14:45:41Z</dcterms:modified>
</cp:coreProperties>
</file>